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1" r:id="rId4"/>
    <p:sldId id="292" r:id="rId5"/>
    <p:sldId id="293" r:id="rId6"/>
    <p:sldId id="294" r:id="rId7"/>
    <p:sldId id="296" r:id="rId8"/>
    <p:sldId id="29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58" r:id="rId19"/>
    <p:sldId id="262" r:id="rId20"/>
    <p:sldId id="304" r:id="rId21"/>
    <p:sldId id="305" r:id="rId22"/>
    <p:sldId id="257" r:id="rId23"/>
    <p:sldId id="263" r:id="rId24"/>
    <p:sldId id="302" r:id="rId25"/>
    <p:sldId id="259" r:id="rId26"/>
    <p:sldId id="299" r:id="rId27"/>
    <p:sldId id="300" r:id="rId28"/>
    <p:sldId id="301" r:id="rId29"/>
    <p:sldId id="280" r:id="rId30"/>
    <p:sldId id="307" r:id="rId31"/>
    <p:sldId id="282" r:id="rId32"/>
    <p:sldId id="281" r:id="rId33"/>
    <p:sldId id="277" r:id="rId34"/>
    <p:sldId id="273" r:id="rId35"/>
    <p:sldId id="275" r:id="rId36"/>
    <p:sldId id="308" r:id="rId37"/>
    <p:sldId id="311" r:id="rId38"/>
    <p:sldId id="309" r:id="rId39"/>
    <p:sldId id="310" r:id="rId40"/>
    <p:sldId id="312" r:id="rId41"/>
    <p:sldId id="313" r:id="rId42"/>
    <p:sldId id="314" r:id="rId43"/>
    <p:sldId id="315" r:id="rId44"/>
    <p:sldId id="316" r:id="rId45"/>
    <p:sldId id="31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8295CA-0806-E983-82BA-FD47D90CEFDD}" v="179" dt="2025-01-30T10:40:00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5:37:52.1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1140 2770 24575,'-16'-546'0,"4"403"0,-56-252 0,32 265 0,-6 1 0,-107-228 0,56 177 0,-143-206 0,39 126 0,161 220 0,-1 1 0,-3 2 0,-87-63 0,85 75-1365,33 22-5461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5:37:54.2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24575,'0'242'0,"0"-259"-1365,0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5:37:55.1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24575,'248'16'0,"-196"-13"-1365,-36-3-5461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5:38:21.7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2149 0 24575,'-2'29'0,"-1"0"0,-2 0 0,-12 44 0,10-45 0,-4 8 0,-1-2 0,-2 1 0,-1-2 0,-2 0 0,-1-1 0,-1 0 0,-2-2 0,-28 33 0,1-9 0,-3-1 0,-1-3 0,-70 50 0,76-67 0,-2-1 0,-2-3 0,0-2 0,-64 24 0,2 1 0,-116 75 0,28-15 0,-391 153 0,549-247-455,-1-3 0,-81 18 0,106-31-6371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15:38:23.0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24575,'1'0'0,"0"0"0,0 1 0,0-1 0,-1 0 0,1 1 0,0-1 0,0 1 0,-1 0 0,1-1 0,0 1 0,-1-1 0,1 1 0,-1 0 0,1 0 0,-1-1 0,1 1 0,-1 0 0,1 0 0,-1 0 0,0-1 0,1 1 0,-1 0 0,0 0 0,0 0 0,0 0 0,0 0 0,0 1 0,3 31 0,-3-29 0,4 79 0,-8 96 0,0-153 0,3-24 0,0 0 0,1 0 0,-1 0 0,1 0 0,-1 0 0,1 0 0,0 0 0,-1 0 0,1 0 0,0 0 0,1 0 0,-1 0 0,0 0 0,1 0 0,-1 0 0,1 0 0,-1 0 0,1 0 0,0 0 0,0 0 0,0 0 0,0 0 0,0-1 0,0 1 0,1 0 0,-1-1 0,0 1 0,1-1 0,-1 1 0,1-1 0,0 0 0,3 2 0,43 31 0,-30-20 0,1-1 0,38 20 0,-15-12-1365,-29-17-5461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21:04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7880 6902 16383 0 0,'0'-4'0'0'0,"0"-4"0"0"0,0-4 0 0 0,0-4 0 0 0,0-3 0 0 0,0-1 0 0 0,0-1 0 0 0,0 0 0 0 0,0 1 0 0 0,-5-1 0 0 0,-1 0 0 0 0,0 0 0 0 0,-4 4 0 0 0,1 1 0 0 0,-5 4 0 0 0,2-1 0 0 0,-3 4 0 0 0,2-2 0 0 0,-2-2 0 0 0,-4-2 0 0 0,2-2 0 0 0,-1 2 0 0 0,-1 4 0 0 0,-4-1 0 0 0,-2 0 0 0 0,-1 0 0 0 0,-2 4 0 0 0,-9-2 0 0 0,-10 2 0 0 0,1 2 0 0 0,2 2 0 0 0,4 2 0 0 0,8-3 0 0 0,6 0 0 0 0,3 1 0 0 0,-2 1 0 0 0,1 1 0 0 0,0-3 0 0 0,-3 0 0 0 0,0 1 0 0 0,-1 0 0 0 0,1 2 0 0 0,-1 0 0 0 0,-1 2 0 0 0,-4 0 0 0 0,-1 0 0 0 0,0 0 0 0 0,1 0 0 0 0,1 0 0 0 0,2 0 0 0 0,1 1 0 0 0,1-1 0 0 0,-1 0 0 0 0,2 0 0 0 0,-1 0 0 0 0,1 0 0 0 0,-1 0 0 0 0,-1 0 0 0 0,2 0 0 0 0,-1 0 0 0 0,5 3 0 0 0,-9 5 0 0 0,-2 5 0 0 0,-2-1 0 0 0,7 2 0 0 0,3-2 0 0 0,6 1 0 0 0,0 1 0 0 0,7 2 0 0 0,-3-1 0 0 0,4-1 0 0 0,-2 2 0 0 0,-4 0 0 0 0,3 3 0 0 0,3 0 0 0 0,4 1 0 0 0,2 0 0 0 0,3 0 0 0 0,2 1 0 0 0,1 0 0 0 0,1-1 0 0 0,-1 0 0 0 0,2 0 0 0 0,3 1 0 0 0,2-1 0 0 0,-1 0 0 0 0,-1 1 0 0 0,-2-1 0 0 0,0 0 0 0 0,2-3 0 0 0,2-1 0 0 0,-1 0 0 0 0,3-3 0 0 0,1 0 0 0 0,2 2 0 0 0,6 1 0 0 0,3-2 0 0 0,2-3 0 0 0,-1-1 0 0 0,0-1 0 0 0,0-2 0 0 0,2-3 0 0 0,2 1 0 0 0,0 1 0 0 0,5 2 0 0 0,4 0 0 0 0,-1-2 0 0 0,-1-1 0 0 0,-1-2 0 0 0,-2-2 0 0 0,0 0 0 0 0,-2-1 0 0 0,1 0 0 0 0,-2 0 0 0 0,1-1 0 0 0,-1 1 0 0 0,2 0 0 0 0,-1 0 0 0 0,-1 0 0 0 0,1 0 0 0 0,1 0 0 0 0,2 0 0 0 0,9 0 0 0 0,6 0 0 0 0,-1 0 0 0 0,-4 0 0 0 0,-2 0 0 0 0,-3 0 0 0 0,-5 0 0 0 0,-2 0 0 0 0,0 0 0 0 0,-1 0 0 0 0,-6-4 0 0 0,-2 0 0 0 0,2-1 0 0 0,-4-2 0 0 0,0 0 0 0 0,1 1 0 0 0,-1-2 0 0 0,0 1 0 0 0,-3-3 0 0 0,0 2 0 0 0,-1-3 0 0 0,1 2 0 0 0,3-2 0 0 0,-1-3 0 0 0,-1 2 0 0 0,-1-1 0 0 0,2 2 0 0 0,-3-1 0 0 0,-5-1 0 0 0,4 1 0 0 0,2-1 0 0 0,-2-2 0 0 0,-2-1 0 0 0,-2-2 0 0 0,-4-1 0 0 0,-2-1 0 0 0,-3 0 0 0 0,0-1 0 0 0,0 1 0 0 0,0 0 0 0 0,-1-1 0 0 0,1 0 0 0 0,4 4 0 0 0,1 2 0 0 0,2-1 0 0 0,-3-1 0 0 0,0 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21:04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2726 7116 16383 0 0,'3'0'0'0'0,"5"-10"0"0"0,8-2 0 0 0,8 0 0 0 0,7 2 0 0 0,2-1 0 0 0,-2 0 0 0 0,5 3 0 0 0,3 2 0 0 0,-2 2 0 0 0,-4 3 0 0 0,-3-1 0 0 0,-4 2 0 0 0,4 2 0 0 0,4-2 0 0 0,3 0 0 0 0,-2 1 0 0 0,1-1 0 0 0,-2 0 0 0 0,-4 0 0 0 0,-4 0 0 0 0,-2 0 0 0 0,-2 0 0 0 0,-2 0 0 0 0,0 0 0 0 0,4 0 0 0 0,0 0 0 0 0,0 0 0 0 0,0 0 0 0 0,2 0 0 0 0,3 0 0 0 0,1 0 0 0 0,-1 0 0 0 0,-2 0 0 0 0,-3 0 0 0 0,-2 0 0 0 0,0 0 0 0 0,-2 0 0 0 0,0 0 0 0 0,0 0 0 0 0,0 0 0 0 0,0 0 0 0 0,0 0 0 0 0,1 0 0 0 0,-1 0 0 0 0,0 0 0 0 0,0 0 0 0 0,1 0 0 0 0,-1 0 0 0 0,1 0 0 0 0,6 0 0 0 0,2 0 0 0 0,4 0 0 0 0,-2 0 0 0 0,-1 0 0 0 0,-3 0 0 0 0,-3 0 0 0 0,-1 0 0 0 0,2 0 0 0 0,0 0 0 0 0,2 0 0 0 0,1 0 0 0 0,-1 0 0 0 0,-2 0 0 0 0,-1 0 0 0 0,-2 0 0 0 0,-1 0 0 0 0,3 0 0 0 0,4 0 0 0 0,1 0 0 0 0,-1 0 0 0 0,1 0 0 0 0,0 0 0 0 0,-2 0 0 0 0,2 0 0 0 0,2 0 0 0 0,0 4 0 0 0,1 9 0 0 0,2-1 0 0 0,-1-2 0 0 0,-2-1 0 0 0,-4-3 0 0 0,-3 1 0 0 0,-1 1 0 0 0,-2-1 0 0 0,-1-3 0 0 0,3 4 0 0 0,2 0 0 0 0,-1 3 0 0 0,-1 0 0 0 0,0-1 0 0 0,-5 1 0 0 0,2 0 0 0 0,-2 3 0 0 0,-2-3 0 0 0,5 4 0 0 0,4-3 0 0 0,3-1 0 0 0,2-4 0 0 0,1-3 0 0 0,-6 3 0 0 0,-4 0 0 0 0,-1 4 0 0 0,-4 4 0 0 0,-2 0 0 0 0,0-2 0 0 0,-2 0 0 0 0,1 0 0 0 0,1 0 0 0 0,2 0 0 0 0,-2 2 0 0 0,0 1 0 0 0,1 1 0 0 0,2 1 0 0 0,-3 2 0 0 0,1 2 0 0 0,0-1 0 0 0,-1-2 0 0 0,-1-2 0 0 0,-2 1 0 0 0,1-5 0 0 0,1 7 0 0 0,-1 4 0 0 0,1-2 0 0 0,1 6 0 0 0,6 1 0 0 0,-1 1 0 0 0,0 1 0 0 0,-4-2 0 0 0,0-3 0 0 0,-3-4 0 0 0,0 0 0 0 0,1 3 0 0 0,2-1 0 0 0,-1 2 0 0 0,0 1 0 0 0,-2 1 0 0 0,0-1 0 0 0,1 6 0 0 0,-1 1 0 0 0,1 1 0 0 0,-2 2 0 0 0,1 1 0 0 0,1 4 0 0 0,3 7 0 0 0,1 2 0 0 0,-2 5 0 0 0,1-1 0 0 0,0-1 0 0 0,-3-5 0 0 0,-3-1 0 0 0,1 1 0 0 0,1-4 0 0 0,-2 2 0 0 0,-1-1 0 0 0,0 5 0 0 0,-1 0 0 0 0,-2-1 0 0 0,-2-1 0 0 0,2-5 0 0 0,0 1 0 0 0,-2-2 0 0 0,0 0 0 0 0,-2 2 0 0 0,-1-1 0 0 0,0-3 0 0 0,-1 0 0 0 0,-1 3 0 0 0,5-1 0 0 0,0 2 0 0 0,0 25 0 0 0,3 13 0 0 0,3-1 0 0 0,8-3 0 0 0,7-6 0 0 0,6-12 0 0 0,2-10 0 0 0,-2-8 0 0 0,-6-9 0 0 0,-7-4 0 0 0,-7-3 0 0 0,-5-1 0 0 0,-4 0 0 0 0,-1 4 0 0 0,-2 3 0 0 0,-1 5 0 0 0,1 1 0 0 0,-4 2 0 0 0,-4 6 0 0 0,0 6 0 0 0,1 2 0 0 0,-2-1 0 0 0,1-3 0 0 0,3-7 0 0 0,1-1 0 0 0,-1-4 0 0 0,-4-2 0 0 0,1-4 0 0 0,1-2 0 0 0,2-2 0 0 0,3-1 0 0 0,-3 4 0 0 0,1 2 0 0 0,-3 3 0 0 0,-4 21 0 0 0,1 10 0 0 0,2 2 0 0 0,3-2 0 0 0,-2 0 0 0 0,-2-6 0 0 0,0-2 0 0 0,-2-1 0 0 0,2-3 0 0 0,2-5 0 0 0,-1-1 0 0 0,1-1 0 0 0,-1-3 0 0 0,0 0 0 0 0,2 1 0 0 0,3 8 0 0 0,1 8 0 0 0,-2 7 0 0 0,0 7 0 0 0,1 0 0 0 0,0-4 0 0 0,6-10 0 0 0,5-1 0 0 0,1-1 0 0 0,0-2 0 0 0,-2-7 0 0 0,-2-7 0 0 0,-1 3 0 0 0,-5-5 0 0 0,-2-7 0 0 0,-1-5 0 0 0,1-2 0 0 0,2-1 0 0 0,0 3 0 0 0,0 2 0 0 0,2 4 0 0 0,-4 2 0 0 0,0 2 0 0 0,-4 6 0 0 0,0-3 0 0 0,2 7 0 0 0,1 4 0 0 0,1-3 0 0 0,-1 0 0 0 0,-4-1 0 0 0,0 7 0 0 0,1-2 0 0 0,-4 27 0 0 0,-1 9 0 0 0,-5 12 0 0 0,-3 5 0 0 0,3-10 0 0 0,0-10 0 0 0,3-11 0 0 0,5-9 0 0 0,-3 1 0 0 0,0 0 0 0 0,-1 2 0 0 0,3-2 0 0 0,-2-3 0 0 0,3 0 0 0 0,2 5 0 0 0,-1-2 0 0 0,2 3 0 0 0,1 2 0 0 0,2 2 0 0 0,2 4 0 0 0,1 2 0 0 0,-3 1 0 0 0,0 0 0 0 0,0-1 0 0 0,1 3 0 0 0,0-7 0 0 0,-5 0 0 0 0,-2-6 0 0 0,1-1 0 0 0,2-7 0 0 0,2 0 0 0 0,-1 2 0 0 0,-4 4 0 0 0,1 5 0 0 0,1 4 0 0 0,2-3 0 0 0,3 5 0 0 0,1 2 0 0 0,1 3 0 0 0,1-2 0 0 0,0 5 0 0 0,0 8 0 0 0,1-6 0 0 0,-1 2 0 0 0,0-6 0 0 0,1 1 0 0 0,-5 10 0 0 0,0 7 0 0 0,-4-2 0 0 0,-7 2 0 0 0,-5-3 0 0 0,2 4 0 0 0,3-1 0 0 0,-3-4 0 0 0,-4-6 0 0 0,-3 4 0 0 0,0 6 0 0 0,-3-3 0 0 0,-4 7 0 0 0,-6 7 0 0 0,3-2 0 0 0,0-6 0 0 0,3-11 0 0 0,4-15 0 0 0,-1-6 0 0 0,-3 4 0 0 0,2 6 0 0 0,2-3 0 0 0,-2 0 0 0 0,-2 0 0 0 0,-2 8 0 0 0,0 0 0 0 0,4-8 0 0 0,-5-3 0 0 0,1-2 0 0 0,-1-4 0 0 0,2-1 0 0 0,-10 11 0 0 0,-2 0 0 0 0,3-8 0 0 0,6-15 0 0 0,2-11 0 0 0,6-10 0 0 0,6-13 0 0 0,1-5 0 0 0,3-8 0 0 0,3 4 0 0 0,-3-1 0 0 0,-1 5 0 0 0,-1-1 0 0 0,-4 6 0 0 0,-2 2 0 0 0,-3 0 0 0 0,0-2 0 0 0,-2-5 0 0 0,1-3 0 0 0,-2-3 0 0 0,2-1 0 0 0,2-3 0 0 0,-1 1 0 0 0,0-6 0 0 0,3-1 0 0 0,2-4 0 0 0,1-2 0 0 0,-2 1 0 0 0,1-4 0 0 0,-1 2 0 0 0,2 0 0 0 0,-17-5 0 0 0,-12-8 0 0 0,-7-3 0 0 0,-4-12 0 0 0,-2-3 0 0 0,-3-4 0 0 0,2-2 0 0 0,0-3 0 0 0,3-1 0 0 0,5 0 0 0 0,10 1 0 0 0,6 6 0 0 0,6 1 0 0 0,3-3 0 0 0,3-4 0 0 0,4-5 0 0 0,-2 1 0 0 0,-2-12 0 0 0,-3-1 0 0 0,-3-5 0 0 0,2-1 0 0 0,2 4 0 0 0,-3-6 0 0 0,0-1 0 0 0,0 0 0 0 0,2 9 0 0 0,7-4 0 0 0,1 2 0 0 0,1-4 0 0 0,1-6 0 0 0,1-1 0 0 0,-2-1 0 0 0,-1-10 0 0 0,0-9 0 0 0,2-9 0 0 0,-4-5 0 0 0,-2-14 0 0 0,2-7 0 0 0,0-6 0 0 0,0 6 0 0 0,-1 10 0 0 0,3 10 0 0 0,3 8 0 0 0,1 11 0 0 0,5 7 0 0 0,-2-8 0 0 0,2-8 0 0 0,4-1 0 0 0,0-4 0 0 0,-1-1 0 0 0,-5 1 0 0 0,0-4 0 0 0,0-2 0 0 0,3 1 0 0 0,-3 6 0 0 0,-2 4 0 0 0,3 1 0 0 0,3 2 0 0 0,2 5 0 0 0,-5 5 0 0 0,1 2 0 0 0,0 4 0 0 0,2 1 0 0 0,4 0 0 0 0,-4-13 0 0 0,1-4 0 0 0,-1-1 0 0 0,-1 10 0 0 0,1 5 0 0 0,4 3 0 0 0,-1 2 0 0 0,3 1 0 0 0,-2-2 0 0 0,-2 3 0 0 0,0-8 0 0 0,3-2 0 0 0,3-8 0 0 0,-1-2 0 0 0,-3-11 0 0 0,-3-1 0 0 0,-3 3 0 0 0,1 4 0 0 0,4 8 0 0 0,3 5 0 0 0,0 2 0 0 0,-3 2 0 0 0,1 4 0 0 0,2 5 0 0 0,-1 0 0 0 0,1-11 0 0 0,2-1 0 0 0,2 2 0 0 0,2-3 0 0 0,0-2 0 0 0,2-6 0 0 0,0 5 0 0 0,0-5 0 0 0,1 0 0 0 0,-1 8 0 0 0,0 0 0 0 0,1 3 0 0 0,-1 5 0 0 0,0-1 0 0 0,0 1 0 0 0,0-4 0 0 0,0 0 0 0 0,0-2 0 0 0,0-2 0 0 0,0-5 0 0 0,0-3 0 0 0,0 6 0 0 0,0 1 0 0 0,0 7 0 0 0,0 3 0 0 0,0-1 0 0 0,0-4 0 0 0,0 1 0 0 0,3-9 0 0 0,2-2 0 0 0,-1 0 0 0 0,3-5 0 0 0,0-5 0 0 0,3 2 0 0 0,-1 5 0 0 0,-2 9 0 0 0,-2 12 0 0 0,2 1 0 0 0,-1-2 0 0 0,2-2 0 0 0,1-7 0 0 0,-3-4 0 0 0,2-3 0 0 0,0 4 0 0 0,-2 12 0 0 0,-2 5 0 0 0,-1 8 0 0 0,-2 0 0 0 0,-1 5 0 0 0,0-2 0 0 0,0 2 0 0 0,0 3 0 0 0,-1 1 0 0 0,1-8 0 0 0,0-3 0 0 0,0 2 0 0 0,0-1 0 0 0,0-5 0 0 0,3 6 0 0 0,2-3 0 0 0,3-4 0 0 0,0-1 0 0 0,-1 6 0 0 0,-2 9 0 0 0,-2 4 0 0 0,-1 6 0 0 0,-1-1 0 0 0,3 3 0 0 0,3-1 0 0 0,2-5 0 0 0,-1 4 0 0 0,1 2 0 0 0,-1-1 0 0 0,-1-3 0 0 0,1 5 0 0 0,-1 1 0 0 0,3-3 0 0 0,2-9 0 0 0,-1-1 0 0 0,2-1 0 0 0,1-2 0 0 0,0 5 0 0 0,-1 1 0 0 0,2-7 0 0 0,-2 3 0 0 0,0 4 0 0 0,2 1 0 0 0,2 4 0 0 0,4 1 0 0 0,-1-5 0 0 0,0 4 0 0 0,-1 2 0 0 0,4 1 0 0 0,-2 0 0 0 0,2-1 0 0 0,1 1 0 0 0,3-2 0 0 0,1 2 0 0 0,-2 1 0 0 0,-4-1 0 0 0,-4 8 0 0 0,0 1 0 0 0,-4 4 0 0 0,0 1 0 0 0,0 0 0 0 0,2-1 0 0 0,-3 1 0 0 0,1 3 0 0 0,-2 2 0 0 0,0 5 0 0 0,5-6 0 0 0,0-8 0 0 0,0 2 0 0 0,1-1 0 0 0,0 7 0 0 0,-2-4 0 0 0,-1-3 0 0 0,1 6 0 0 0,-2-5 0 0 0,-1-6 0 0 0,2 2 0 0 0,-3-2 0 0 0,1-2 0 0 0,-2 3 0 0 0,1 6 0 0 0,-2 2 0 0 0,1 6 0 0 0,-2 1 0 0 0,-2 0 0 0 0,-2-2 0 0 0,1 0 0 0 0,4 7 0 0 0,2 3 0 0 0,4 10 0 0 0,-1 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21:04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36778 7023 16383 0 0,'0'-4'0'0'0,"-5"-7"0"0"0,-5-6 0 0 0,-6 1 0 0 0,-4 1 0 0 0,-5 5 0 0 0,-5-2 0 0 0,-16 3 0 0 0,-22 1 0 0 0,-10 3 0 0 0,-8 1 0 0 0,-4-1 0 0 0,1-2 0 0 0,1 2 0 0 0,8-1 0 0 0,3 4 0 0 0,2-4 0 0 0,0-2 0 0 0,-1 3 0 0 0,9-1 0 0 0,6 4 0 0 0,0 0 0 0 0,2 1 0 0 0,-3 1 0 0 0,0 0 0 0 0,3 0 0 0 0,0 0 0 0 0,4 1 0 0 0,-4-1 0 0 0,0 0 0 0 0,-9 4 0 0 0,-4 3 0 0 0,-6-1 0 0 0,-1 3 0 0 0,-2 2 0 0 0,1-3 0 0 0,-1-3 0 0 0,6-1 0 0 0,10-2 0 0 0,3 3 0 0 0,-1 2 0 0 0,1-2 0 0 0,-3 5 0 0 0,6-1 0 0 0,0-1 0 0 0,4-2 0 0 0,-2 2 0 0 0,7 0 0 0 0,-4-1 0 0 0,-2 2 0 0 0,-3 1 0 0 0,-7 2 0 0 0,0 4 0 0 0,-1 0 0 0 0,-5-4 0 0 0,-2 2 0 0 0,2-2 0 0 0,-1 7 0 0 0,5-1 0 0 0,3-2 0 0 0,1-1 0 0 0,6-2 0 0 0,0 6 0 0 0,0 0 0 0 0,6-3 0 0 0,8 0 0 0 0,1 2 0 0 0,-1 2 0 0 0,-5 9 0 0 0,-4 2 0 0 0,3 1 0 0 0,1 6 0 0 0,4-2 0 0 0,10 1 0 0 0,1-3 0 0 0,7-2 0 0 0,4-2 0 0 0,1 2 0 0 0,0 3 0 0 0,-1 7 0 0 0,3 3 0 0 0,2 6 0 0 0,-2 5 0 0 0,3 2 0 0 0,0 1 0 0 0,3-2 0 0 0,4 1 0 0 0,3-6 0 0 0,3-2 0 0 0,3-6 0 0 0,1-3 0 0 0,0-2 0 0 0,0-3 0 0 0,1 5 0 0 0,-1 1 0 0 0,2 1 0 0 0,-2-4 0 0 0,0-4 0 0 0,0 22 0 0 0,0 4 0 0 0,0 2 0 0 0,0-6 0 0 0,0-1 0 0 0,5-4 0 0 0,5 1 0 0 0,2 0 0 0 0,2 1 0 0 0,4 4 0 0 0,-1-3 0 0 0,1-1 0 0 0,1 0 0 0 0,3 0 0 0 0,-2 0 0 0 0,-1-9 0 0 0,0-3 0 0 0,3 1 0 0 0,7 7 0 0 0,-4-1 0 0 0,5 2 0 0 0,6 1 0 0 0,1 0 0 0 0,3 2 0 0 0,0 0 0 0 0,5 2 0 0 0,0-1 0 0 0,3-1 0 0 0,0-2 0 0 0,1 0 0 0 0,-2-4 0 0 0,-1-5 0 0 0,5-8 0 0 0,3-1 0 0 0,1-6 0 0 0,-4-2 0 0 0,-2-3 0 0 0,1 1 0 0 0,-1 0 0 0 0,0-3 0 0 0,6 3 0 0 0,-2-1 0 0 0,8-7 0 0 0,25 2 0 0 0,15-5 0 0 0,9-3 0 0 0,4-5 0 0 0,-6 3 0 0 0,-6 0 0 0 0,-3-2 0 0 0,-4 3 0 0 0,2 5 0 0 0,5-1 0 0 0,-8-2 0 0 0,3-3 0 0 0,3-2 0 0 0,12-4 0 0 0,4 0 0 0 0,0-2 0 0 0,12 0 0 0 0,1 0 0 0 0,-1-2 0 0 0,-7 2 0 0 0,3-5 0 0 0,0-6 0 0 0,0-11 0 0 0,-8-6 0 0 0,-8-7 0 0 0,-4-18 0 0 0,-3-12 0 0 0,-6-1 0 0 0,-11 3 0 0 0,-10-5 0 0 0,-4 3 0 0 0,-11 7 0 0 0,-5-7 0 0 0,-12 4 0 0 0,-1 5 0 0 0,-5-1 0 0 0,-6 3 0 0 0,-3 4 0 0 0,-6 1 0 0 0,-3-3 0 0 0,-4-4 0 0 0,-4-6 0 0 0,1-2 0 0 0,-2 1 0 0 0,-3-3 0 0 0,3-5 0 0 0,-1 3 0 0 0,-2 0 0 0 0,0-1 0 0 0,-4-3 0 0 0,1-2 0 0 0,-3 5 0 0 0,0 7 0 0 0,0-2 0 0 0,0 2 0 0 0,-2 1 0 0 0,2 2 0 0 0,-3 2 0 0 0,-4 2 0 0 0,1 4 0 0 0,-3 2 0 0 0,0 0 0 0 0,-3-1 0 0 0,-5-1 0 0 0,3 4 0 0 0,1-6 0 0 0,4 3 0 0 0,-5 0 0 0 0,-6 4 0 0 0,2-4 0 0 0,-1 1 0 0 0,-2 6 0 0 0,-2-6 0 0 0,0 6 0 0 0,2 7 0 0 0,0-1 0 0 0,1 6 0 0 0,2 4 0 0 0,1 5 0 0 0,-2-1 0 0 0,-2 3 0 0 0,-2-1 0 0 0,-1 4 0 0 0,2 0 0 0 0,-2 3 0 0 0,2-1 0 0 0,0-2 0 0 0,0 1 0 0 0,-1 3 0 0 0,-2 5 0 0 0,1-1 0 0 0,-2-1 0 0 0,0 0 0 0 0,-1-7 0 0 0,1 3 0 0 0,-1 1 0 0 0,5 1 0 0 0,-2 0 0 0 0,-4-1 0 0 0,1 0 0 0 0,-1 4 0 0 0,1 2 0 0 0,0-1 0 0 0,-4-4 0 0 0,-2-2 0 0 0,1 0 0 0 0,-4 0 0 0 0,1 2 0 0 0,1 5 0 0 0,2 3 0 0 0,6-4 0 0 0,4 1 0 0 0,-3 2 0 0 0,-13 1 0 0 0,3 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0934-DA74-70DB-1C66-A13F837A8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79709-B86E-EBA3-94BB-3D04BABCB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8875-969C-DFB6-E002-C7565A6C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848DE-1D94-0077-3249-B0EF33D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998B-6F20-E138-122C-9AC40300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20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8291-ACC2-257E-D5CE-CA0FA601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8C217-0B9C-F2C7-B30E-F60E392D7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B2C80-EAB5-734A-8CD9-3D7BDBAE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C8CE8-6F91-D7AA-ABE6-26F1345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76832-C457-40AA-F28C-2C856977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8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AE264-0D06-CB71-5743-0D3B2C148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595BE-23C9-BE4E-5E45-A76BD7992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28E23-DBAE-E2BF-55CD-59F1113E3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6A8D7-CF3A-DCB1-610F-B6B37725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F450-FB52-D235-730B-751C3BB8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4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34E0-EE3E-DFF7-08E9-883EFEC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6EC7-E543-3302-9B65-141A7B1B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55575-0C87-3CA6-8BAA-44A34BBA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26EEB-A2BB-B4C4-B3D3-CE38F65C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3783-196E-5AC0-73CD-1CC732AA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4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7DD4-6BDE-734C-2F15-9E3FF8EA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E44A5-8518-C9AE-A120-52DFE8956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2F066-960C-1B55-49FD-9BA1B74D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8541C-A794-C07E-2E66-47FF3065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D9E39-7E84-8567-7E35-3AA33DC0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D496-EC83-A911-B556-D6E856DD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33E40-70D6-A26D-DBE4-62DFB0D0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8936C-5919-509B-240F-D18968BBD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89F3D-0A1F-C051-FD6B-B8A28B29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D7324-FD50-D7EF-389A-62799723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4918E-0055-6016-8C3D-02981294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2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1769-46FD-8C1E-0F10-E323B535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84CE5-0E63-CBD4-BA96-75A7B9A2A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164EE-2135-1FCA-A969-AC1EF067D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3380E-7C3F-49C0-F124-D69111CD2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F214C-65FB-4889-2592-65223E874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C9623-A2BA-F076-90C8-2C6F9CBDA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B7E5B-F976-648B-BD75-DF8BBD75F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9189B-402E-399F-4A76-50BBF6E6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BC94-42A9-8D30-9333-56B771D5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2976B-37D7-7D33-EA36-D87B47D8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8C030-14F6-E59B-C0B4-8F03243C9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A30E8-1060-044E-9A28-7C811D9C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ED647-0DF3-345A-8FB9-EF3BEB2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6292F-EDA6-C144-567E-51C4EEAC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33AA7-6160-3276-22B7-4A2B7C93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5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B787-C36C-43D9-84C1-35C07ABC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6EC9-B62F-C097-D0A2-2504ACFEC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81341-37CB-AFAC-9CCA-00212E04F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36C9-2AC9-8ADD-0746-72ACFB8D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1F0E-0B41-0507-BB15-7D44E058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A718A-C7D1-DD0A-910F-4B4913DE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8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B091-806D-31BC-5A6A-47698E22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7CC8C-1B89-3348-8368-BA764721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F5337-01E7-97B7-318B-6557BCF47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F1823-3B49-F300-D0BD-207FAA5EF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DBAE8-9E02-52DB-340F-7FB73EC8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C787E-E27C-F62B-DC32-615B6D9C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DEC49-656A-3667-8EDB-ED8A1A119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EEB25-63AC-5B9D-9981-66FEE8403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D0652-1165-7E83-CD36-D4E1CE736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A037D-7D21-46E3-945F-207A12F29B9C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7228-6A1E-7CEE-DA75-D951B17BF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5FA9-3E5F-0E62-31BA-04E1A38BD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73515-0115-4A45-A13B-EEB17D9BC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20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stle_Dracul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wU6TzUJxN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sG9d3qSwT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nelyplanet.com/articles/ten-things-you-need-to-know-before-visiting-transylvani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7.x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onsai-rx.org/docs/" TargetMode="External"/><Relationship Id="rId2" Type="http://schemas.openxmlformats.org/officeDocument/2006/relationships/hyperlink" Target="https://bonsai-rx.org/docs/tutorials/acquisi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nsai-rx.org/learn/" TargetMode="External"/><Relationship Id="rId5" Type="http://schemas.openxmlformats.org/officeDocument/2006/relationships/hyperlink" Target="https://discord.com/invite/QcthRPuZnr" TargetMode="External"/><Relationship Id="rId4" Type="http://schemas.openxmlformats.org/officeDocument/2006/relationships/hyperlink" Target="https://github.com/orgs/bonsai-rx/discussions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hyperlink" Target="https://bonsai-rx.org/docs/" TargetMode="External"/><Relationship Id="rId7" Type="http://schemas.openxmlformats.org/officeDocument/2006/relationships/image" Target="../media/image44.jpg"/><Relationship Id="rId2" Type="http://schemas.openxmlformats.org/officeDocument/2006/relationships/hyperlink" Target="https://bonsai-rx.org/docs/tutorials/acquisi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nsai-rx.org/learn/" TargetMode="External"/><Relationship Id="rId5" Type="http://schemas.openxmlformats.org/officeDocument/2006/relationships/hyperlink" Target="https://discord.com/invite/QcthRPuZnr" TargetMode="External"/><Relationship Id="rId4" Type="http://schemas.openxmlformats.org/officeDocument/2006/relationships/hyperlink" Target="https://github.com/orgs/bonsai-rx/discussions" TargetMode="External"/><Relationship Id="rId9" Type="http://schemas.openxmlformats.org/officeDocument/2006/relationships/image" Target="../media/image4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n.3812" TargetMode="External"/><Relationship Id="rId2" Type="http://schemas.openxmlformats.org/officeDocument/2006/relationships/hyperlink" Target="https://www.cell.com/neuron/fulltext/S0896-6273(16)31040-6?_returnURL=https://linkinghub.elsevier.com/retrieve/pii/S0896627316310406?showall%3Dtru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CE62-D2E1-BEDD-29DA-E50AF3009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Behavioral tracking and control using Bonsai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C9E2D-B49C-7BB4-44A2-03BA964384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Intro and tutorial</a:t>
            </a:r>
          </a:p>
          <a:p>
            <a:endParaRPr lang="en-US"/>
          </a:p>
          <a:p>
            <a:r>
              <a:rPr lang="en-US"/>
              <a:t>Adriana Nagy-Dabacan</a:t>
            </a:r>
          </a:p>
          <a:p>
            <a:r>
              <a:rPr lang="en-US"/>
              <a:t>31.01.2025</a:t>
            </a:r>
          </a:p>
        </p:txBody>
      </p:sp>
    </p:spTree>
    <p:extLst>
      <p:ext uri="{BB962C8B-B14F-4D97-AF65-F5344CB8AC3E}">
        <p14:creationId xmlns:p14="http://schemas.microsoft.com/office/powerpoint/2010/main" val="41531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D2F3E-CB3A-41C1-79A9-DA2AB014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CC83A03-A3ED-CC42-4A7E-D39417E5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study behavior?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EDFB43-2BC3-8B0D-0F67-B04502689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3" t="13751" r="28096" b="65933"/>
          <a:stretch/>
        </p:blipFill>
        <p:spPr>
          <a:xfrm>
            <a:off x="2228548" y="2024289"/>
            <a:ext cx="9130008" cy="2808297"/>
          </a:xfrm>
          <a:prstGeom prst="rect">
            <a:avLst/>
          </a:prstGeom>
        </p:spPr>
      </p:pic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F9B95919-08FD-4362-CA62-A15629181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222"/>
            <a:ext cx="10515600" cy="46517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07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71DC5-AEF9-63F3-284E-63EC35F6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E08B01E-CDFE-49C0-DEEC-87A55D37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behavior “look”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3A6D5-C3CB-3C95-C195-750BE3FA0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Movement of the animal or of specific body parts</a:t>
            </a:r>
          </a:p>
          <a:p>
            <a:r>
              <a:rPr lang="en-US"/>
              <a:t>Generation of sound (vocalization / non vocalization)</a:t>
            </a:r>
          </a:p>
          <a:p>
            <a:r>
              <a:rPr lang="en-US"/>
              <a:t>Production of substances and odors</a:t>
            </a:r>
          </a:p>
          <a:p>
            <a:r>
              <a:rPr lang="en-US"/>
              <a:t>Production other signal modalities, electric signals, change in color, etc.</a:t>
            </a:r>
          </a:p>
          <a:p>
            <a:endParaRPr lang="en-US"/>
          </a:p>
          <a:p>
            <a:r>
              <a:rPr lang="en-US"/>
              <a:t>Does un-manifested behavior exist?</a:t>
            </a:r>
          </a:p>
          <a:p>
            <a:r>
              <a:rPr lang="en-US"/>
              <a:t>How about a change in internal state?</a:t>
            </a:r>
          </a:p>
          <a:p>
            <a:r>
              <a:rPr lang="en-US"/>
              <a:t>Is thinking a behavior? Is planning your future behavior a behavior?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2470A-AAC1-DE32-2637-A818301FF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E66E3B-2FDF-7826-F5DA-9CE10487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Neuroscience needs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4E529-F027-94A2-BA29-1AF04464E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775"/>
          <a:stretch/>
        </p:blipFill>
        <p:spPr>
          <a:xfrm>
            <a:off x="2292350" y="1223786"/>
            <a:ext cx="6872435" cy="5404889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A66CE56-6B0F-906A-A734-8AF8115ACCC9}"/>
              </a:ext>
            </a:extLst>
          </p:cNvPr>
          <p:cNvSpPr txBox="1"/>
          <p:nvPr/>
        </p:nvSpPr>
        <p:spPr>
          <a:xfrm>
            <a:off x="9227494" y="6444009"/>
            <a:ext cx="296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Krakauer</a:t>
            </a:r>
            <a:r>
              <a:rPr lang="en-US"/>
              <a:t> et al., Neuron  2017</a:t>
            </a:r>
          </a:p>
        </p:txBody>
      </p:sp>
    </p:spTree>
    <p:extLst>
      <p:ext uri="{BB962C8B-B14F-4D97-AF65-F5344CB8AC3E}">
        <p14:creationId xmlns:p14="http://schemas.microsoft.com/office/powerpoint/2010/main" val="37403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04405-132D-177B-09E4-BBD2BF5B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E319EFD-69C0-FA2A-3D75-2E5E84FB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behavior needs to be appropriate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DCC96E-E647-4607-B64A-9DDDA643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621409"/>
            <a:ext cx="5226257" cy="48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B466358-1DFD-47FF-A766-AEA678AD917D}"/>
              </a:ext>
            </a:extLst>
          </p:cNvPr>
          <p:cNvSpPr txBox="1"/>
          <p:nvPr/>
        </p:nvSpPr>
        <p:spPr>
          <a:xfrm>
            <a:off x="10015568" y="6375647"/>
            <a:ext cx="212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Juavinett</a:t>
            </a:r>
            <a:r>
              <a:rPr lang="en-US"/>
              <a:t> et al., 2019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CDCBD3A6-543C-86E2-E82F-F3827120C2DE}"/>
              </a:ext>
            </a:extLst>
          </p:cNvPr>
          <p:cNvSpPr txBox="1"/>
          <p:nvPr/>
        </p:nvSpPr>
        <p:spPr>
          <a:xfrm>
            <a:off x="7578822" y="3579093"/>
            <a:ext cx="235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Performance =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9E08A1D0-BCA6-0944-396E-19B4471A47EC}"/>
              </a:ext>
            </a:extLst>
          </p:cNvPr>
          <p:cNvSpPr txBox="1"/>
          <p:nvPr/>
        </p:nvSpPr>
        <p:spPr>
          <a:xfrm>
            <a:off x="9929075" y="3324942"/>
            <a:ext cx="197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Motivation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7220F5-D206-DBA1-7B71-D51177763B37}"/>
              </a:ext>
            </a:extLst>
          </p:cNvPr>
          <p:cNvCxnSpPr>
            <a:cxnSpLocks/>
          </p:cNvCxnSpPr>
          <p:nvPr/>
        </p:nvCxnSpPr>
        <p:spPr>
          <a:xfrm flipH="1">
            <a:off x="9929075" y="3844432"/>
            <a:ext cx="17060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4">
            <a:extLst>
              <a:ext uri="{FF2B5EF4-FFF2-40B4-BE49-F238E27FC236}">
                <a16:creationId xmlns:a16="http://schemas.microsoft.com/office/drawing/2014/main" id="{36C90059-163E-E4DE-C2C9-B4E9F42A0C9B}"/>
              </a:ext>
            </a:extLst>
          </p:cNvPr>
          <p:cNvSpPr txBox="1"/>
          <p:nvPr/>
        </p:nvSpPr>
        <p:spPr>
          <a:xfrm>
            <a:off x="9945917" y="3872084"/>
            <a:ext cx="173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Resistance</a:t>
            </a:r>
          </a:p>
        </p:txBody>
      </p:sp>
    </p:spTree>
    <p:extLst>
      <p:ext uri="{BB962C8B-B14F-4D97-AF65-F5344CB8AC3E}">
        <p14:creationId xmlns:p14="http://schemas.microsoft.com/office/powerpoint/2010/main" val="9875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25E38-6232-42AF-F786-81A37ED9C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224C70-24A5-1C5F-FD54-127C8F19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behavior needs to be appropriate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533379-FCE5-2719-E3A3-6CA69C185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621409"/>
            <a:ext cx="5226257" cy="48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A2CC132B-3F4D-B082-2667-48FE1251F124}"/>
              </a:ext>
            </a:extLst>
          </p:cNvPr>
          <p:cNvSpPr txBox="1"/>
          <p:nvPr/>
        </p:nvSpPr>
        <p:spPr>
          <a:xfrm>
            <a:off x="10015568" y="6375647"/>
            <a:ext cx="212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Juavinett</a:t>
            </a:r>
            <a:r>
              <a:rPr lang="en-US"/>
              <a:t> et al., 2019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98952C68-8C66-7B0F-A878-786C474BBB29}"/>
              </a:ext>
            </a:extLst>
          </p:cNvPr>
          <p:cNvSpPr txBox="1"/>
          <p:nvPr/>
        </p:nvSpPr>
        <p:spPr>
          <a:xfrm>
            <a:off x="7578822" y="3579093"/>
            <a:ext cx="235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Performance =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430667D9-F54C-69A5-0523-C2D0A087ED8D}"/>
              </a:ext>
            </a:extLst>
          </p:cNvPr>
          <p:cNvSpPr txBox="1"/>
          <p:nvPr/>
        </p:nvSpPr>
        <p:spPr>
          <a:xfrm>
            <a:off x="9929075" y="3324942"/>
            <a:ext cx="1974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Motivation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F02239-9CF3-3F20-DF9B-252FCC9CD911}"/>
              </a:ext>
            </a:extLst>
          </p:cNvPr>
          <p:cNvCxnSpPr>
            <a:cxnSpLocks/>
          </p:cNvCxnSpPr>
          <p:nvPr/>
        </p:nvCxnSpPr>
        <p:spPr>
          <a:xfrm flipH="1">
            <a:off x="9929075" y="3844432"/>
            <a:ext cx="17060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4">
            <a:extLst>
              <a:ext uri="{FF2B5EF4-FFF2-40B4-BE49-F238E27FC236}">
                <a16:creationId xmlns:a16="http://schemas.microsoft.com/office/drawing/2014/main" id="{92C7AF8D-C7E9-26F9-8827-4F229968DD01}"/>
              </a:ext>
            </a:extLst>
          </p:cNvPr>
          <p:cNvSpPr txBox="1"/>
          <p:nvPr/>
        </p:nvSpPr>
        <p:spPr>
          <a:xfrm>
            <a:off x="9945917" y="3872084"/>
            <a:ext cx="173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Resistance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423BE0-3003-ACC6-B94C-B66F69873477}"/>
              </a:ext>
            </a:extLst>
          </p:cNvPr>
          <p:cNvGrpSpPr/>
          <p:nvPr/>
        </p:nvGrpSpPr>
        <p:grpSpPr>
          <a:xfrm>
            <a:off x="10187610" y="2514090"/>
            <a:ext cx="410760" cy="1004040"/>
            <a:chOff x="10187610" y="2514090"/>
            <a:chExt cx="410760" cy="10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F94B06-5FC4-1F99-83A9-73D2814CD1F6}"/>
                    </a:ext>
                  </a:extLst>
                </p14:cNvPr>
                <p14:cNvContentPartPr/>
                <p14:nvPr/>
              </p14:nvContentPartPr>
              <p14:xfrm>
                <a:off x="10187610" y="2520570"/>
                <a:ext cx="410760" cy="997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F94B06-5FC4-1F99-83A9-73D2814CD1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81490" y="2514450"/>
                  <a:ext cx="42300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9354B0B-2773-5CF7-4036-998D67794F1C}"/>
                    </a:ext>
                  </a:extLst>
                </p14:cNvPr>
                <p14:cNvContentPartPr/>
                <p14:nvPr/>
              </p14:nvContentPartPr>
              <p14:xfrm>
                <a:off x="10197690" y="2514090"/>
                <a:ext cx="360" cy="8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9354B0B-2773-5CF7-4036-998D67794F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91570" y="2507970"/>
                  <a:ext cx="126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F81F86-AD32-90C3-2F5B-BF6C3071D086}"/>
                    </a:ext>
                  </a:extLst>
                </p14:cNvPr>
                <p14:cNvContentPartPr/>
                <p14:nvPr/>
              </p14:nvContentPartPr>
              <p14:xfrm>
                <a:off x="10197690" y="2514090"/>
                <a:ext cx="114120" cy="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F81F86-AD32-90C3-2F5B-BF6C3071D0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191570" y="2507970"/>
                  <a:ext cx="12636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54013C-A5D0-4EDB-6CF8-86200136FEB4}"/>
              </a:ext>
            </a:extLst>
          </p:cNvPr>
          <p:cNvGrpSpPr/>
          <p:nvPr/>
        </p:nvGrpSpPr>
        <p:grpSpPr>
          <a:xfrm>
            <a:off x="9664530" y="4292490"/>
            <a:ext cx="775080" cy="653400"/>
            <a:chOff x="9664530" y="4292490"/>
            <a:chExt cx="77508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8E663B-6978-102E-6FCD-1F8460D6B4BE}"/>
                    </a:ext>
                  </a:extLst>
                </p14:cNvPr>
                <p14:cNvContentPartPr/>
                <p14:nvPr/>
              </p14:nvContentPartPr>
              <p14:xfrm>
                <a:off x="9665610" y="4292490"/>
                <a:ext cx="774000" cy="56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8E663B-6978-102E-6FCD-1F8460D6B4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9490" y="4286370"/>
                  <a:ext cx="7862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AEFA8E-4588-148F-56FB-3168555109E3}"/>
                    </a:ext>
                  </a:extLst>
                </p14:cNvPr>
                <p14:cNvContentPartPr/>
                <p14:nvPr/>
              </p14:nvContentPartPr>
              <p14:xfrm>
                <a:off x="9664530" y="4755810"/>
                <a:ext cx="83160" cy="19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AEFA8E-4588-148F-56FB-3168555109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58436" y="4749678"/>
                  <a:ext cx="95347" cy="2023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8B1F52-5276-F4DA-2423-31CFBDB6464C}"/>
              </a:ext>
            </a:extLst>
          </p:cNvPr>
          <p:cNvSpPr txBox="1"/>
          <p:nvPr/>
        </p:nvSpPr>
        <p:spPr>
          <a:xfrm>
            <a:off x="8258598" y="2009602"/>
            <a:ext cx="289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Pressure / Reward - Satiation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D49993-CAE1-EEFF-28A9-B54A8EBFFF61}"/>
              </a:ext>
            </a:extLst>
          </p:cNvPr>
          <p:cNvSpPr txBox="1"/>
          <p:nvPr/>
        </p:nvSpPr>
        <p:spPr>
          <a:xfrm>
            <a:off x="7418163" y="4788739"/>
            <a:ext cx="3498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In-appropriateness: </a:t>
            </a:r>
          </a:p>
          <a:p>
            <a:r>
              <a:rPr lang="en-US"/>
              <a:t>complex / irrelevant / incompatible</a:t>
            </a:r>
          </a:p>
        </p:txBody>
      </p:sp>
    </p:spTree>
    <p:extLst>
      <p:ext uri="{BB962C8B-B14F-4D97-AF65-F5344CB8AC3E}">
        <p14:creationId xmlns:p14="http://schemas.microsoft.com/office/powerpoint/2010/main" val="32249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0E1A3-0F83-2437-8A5F-6977FD9CF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19AA8E7-635C-36EF-9681-FCE84B7A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we compromise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ABFB92-6FD1-3B9C-8A38-1228BE74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317"/>
          <a:stretch/>
        </p:blipFill>
        <p:spPr>
          <a:xfrm>
            <a:off x="3587750" y="1902522"/>
            <a:ext cx="4356976" cy="449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8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98C1-0C2F-B56B-59D5-EDE948B1E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820B1-3BF6-9529-ACD7-1C672D6D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3795347"/>
            <a:ext cx="7810500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0C6BC-CAAB-343F-5ADC-968FD9569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85" t="34418" r="42129" b="41918"/>
          <a:stretch/>
        </p:blipFill>
        <p:spPr>
          <a:xfrm>
            <a:off x="4978654" y="808893"/>
            <a:ext cx="2234692" cy="2019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51131" y="1178169"/>
            <a:ext cx="729761" cy="439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11108" y="1204546"/>
            <a:ext cx="729761" cy="439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D78E1-EC22-BA28-D3D3-924C9054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D91A3-1949-31A3-0EE1-0E26C716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54" y="1309961"/>
            <a:ext cx="5625991" cy="482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0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D1FE-B9DA-683A-0A4D-BFD5875E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660013-B6E6-41A0-60A5-F773FF82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16"/>
          <a:stretch/>
        </p:blipFill>
        <p:spPr>
          <a:xfrm>
            <a:off x="3169526" y="674300"/>
            <a:ext cx="6374524" cy="59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1760-CB43-738C-C441-E4C0B3E5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0C6BC-CAAB-343F-5ADC-968FD956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68" y="1132756"/>
            <a:ext cx="6110232" cy="55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9085-A6A2-D341-BF81-A7BB2FC7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TINS, TENSS and Transylvania</a:t>
            </a:r>
            <a:endParaRPr lang="en-US"/>
          </a:p>
        </p:txBody>
      </p:sp>
      <p:pic>
        <p:nvPicPr>
          <p:cNvPr id="4" name="Picture 3" descr="A castle on a mountain&#10;&#10;AI-generated content may be incorrect.">
            <a:extLst>
              <a:ext uri="{FF2B5EF4-FFF2-40B4-BE49-F238E27FC236}">
                <a16:creationId xmlns:a16="http://schemas.microsoft.com/office/drawing/2014/main" id="{1CFCFCC8-BFF7-FC71-D6BB-AA90F3B2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828" y="1619249"/>
            <a:ext cx="3936374" cy="4810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52075-F51A-BAE9-76F8-3F71F534A4C8}"/>
              </a:ext>
            </a:extLst>
          </p:cNvPr>
          <p:cNvSpPr txBox="1"/>
          <p:nvPr/>
        </p:nvSpPr>
        <p:spPr>
          <a:xfrm>
            <a:off x="9126822" y="6055782"/>
            <a:ext cx="2243135" cy="3724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  <a:hlinkClick r:id="rId3"/>
              </a:rPr>
              <a:t>Wikipedia commons</a:t>
            </a:r>
            <a:endParaRPr lang="en-US"/>
          </a:p>
        </p:txBody>
      </p:sp>
      <p:pic>
        <p:nvPicPr>
          <p:cNvPr id="6" name="Picture 5" descr="A person in a black suit&#10;&#10;AI-generated content may be incorrect.">
            <a:extLst>
              <a:ext uri="{FF2B5EF4-FFF2-40B4-BE49-F238E27FC236}">
                <a16:creationId xmlns:a16="http://schemas.microsoft.com/office/drawing/2014/main" id="{506F7C35-BFAD-5D81-2175-494836E0B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43" y="1612703"/>
            <a:ext cx="3620288" cy="48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1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1760-CB43-738C-C441-E4C0B3E5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wU6TzUJxN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1760-CB43-738C-C441-E4C0B3E5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sG9d3qSwT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1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DEC31-91E3-F305-95EB-9CF3895E97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36"/>
          <a:stretch/>
        </p:blipFill>
        <p:spPr>
          <a:xfrm>
            <a:off x="190561" y="922131"/>
            <a:ext cx="6067588" cy="456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F5C4F4-76B6-E1BC-4DC1-AD6997D9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40" b="5592"/>
          <a:stretch/>
        </p:blipFill>
        <p:spPr>
          <a:xfrm>
            <a:off x="6268307" y="1199407"/>
            <a:ext cx="5509979" cy="2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09516-9E6F-7D15-CB4C-0DB534E70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96116-F374-17C9-9566-3FBB4211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48" r="32226" b="1632"/>
          <a:stretch/>
        </p:blipFill>
        <p:spPr>
          <a:xfrm>
            <a:off x="2494564" y="1924050"/>
            <a:ext cx="7019925" cy="296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1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1760-CB43-738C-C441-E4C0B3E53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514" r="60889" b="78880"/>
          <a:stretch/>
        </p:blipFill>
        <p:spPr>
          <a:xfrm>
            <a:off x="5443819" y="2870215"/>
            <a:ext cx="1063870" cy="1375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103" t="27511" r="17565" b="55980"/>
          <a:stretch/>
        </p:blipFill>
        <p:spPr>
          <a:xfrm>
            <a:off x="2040677" y="5152292"/>
            <a:ext cx="2643554" cy="1075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8990" t="42915" r="8519" b="35965"/>
          <a:stretch/>
        </p:blipFill>
        <p:spPr>
          <a:xfrm>
            <a:off x="7879802" y="3767331"/>
            <a:ext cx="3261947" cy="1375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0095" t="68238" r="7180" b="10642"/>
          <a:stretch/>
        </p:blipFill>
        <p:spPr>
          <a:xfrm>
            <a:off x="7856358" y="2380344"/>
            <a:ext cx="3285391" cy="1375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7" y="1687045"/>
            <a:ext cx="4015243" cy="1760962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4983430" y="2567526"/>
            <a:ext cx="564516" cy="668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835769" y="4387362"/>
            <a:ext cx="817685" cy="1046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629400" y="3068515"/>
            <a:ext cx="1107831" cy="509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629400" y="4044462"/>
            <a:ext cx="1107831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82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86C68-2C97-027A-9417-0FD715D85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56121C-8006-A892-71D8-759E7D0C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23" y="0"/>
            <a:ext cx="9552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86C68-2C97-027A-9417-0FD715D85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433871"/>
            <a:ext cx="9813681" cy="62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86C68-2C97-027A-9417-0FD715D85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25" y="606749"/>
            <a:ext cx="9161951" cy="603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86C68-2C97-027A-9417-0FD715D85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4" y="495899"/>
            <a:ext cx="9038492" cy="62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6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343093" y="1364633"/>
            <a:ext cx="8603553" cy="5396385"/>
            <a:chOff x="461596" y="1475470"/>
            <a:chExt cx="6567856" cy="4119540"/>
          </a:xfrm>
        </p:grpSpPr>
        <p:pic>
          <p:nvPicPr>
            <p:cNvPr id="3" name="Picture 2" descr="A white rectangular object with a white border&#10;&#10;AI-generated content may be incorrect.">
              <a:extLst>
                <a:ext uri="{FF2B5EF4-FFF2-40B4-BE49-F238E27FC236}">
                  <a16:creationId xmlns:a16="http://schemas.microsoft.com/office/drawing/2014/main" id="{EB63274E-5326-BE96-1584-BF4E18796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214"/>
            <a:stretch/>
          </p:blipFill>
          <p:spPr>
            <a:xfrm>
              <a:off x="461596" y="1475470"/>
              <a:ext cx="3283928" cy="4119540"/>
            </a:xfrm>
            <a:prstGeom prst="rect">
              <a:avLst/>
            </a:prstGeom>
          </p:spPr>
        </p:pic>
        <p:pic>
          <p:nvPicPr>
            <p:cNvPr id="7" name="Picture 6" descr="A white rectangular object with a white border&#10;&#10;AI-generated content may be incorrect.">
              <a:extLst>
                <a:ext uri="{FF2B5EF4-FFF2-40B4-BE49-F238E27FC236}">
                  <a16:creationId xmlns:a16="http://schemas.microsoft.com/office/drawing/2014/main" id="{EB63274E-5326-BE96-1584-BF4E18796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119" t="113" r="95" b="-113"/>
            <a:stretch/>
          </p:blipFill>
          <p:spPr>
            <a:xfrm>
              <a:off x="3745524" y="1475470"/>
              <a:ext cx="3283928" cy="4119540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latin typeface="Calibri"/>
                <a:ea typeface="Calibri"/>
                <a:cs typeface="Calibri"/>
              </a:rPr>
              <a:t>Make friends with Bonsai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4EC88-56A1-6D1B-3CAE-B421FADC9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67A1-AC67-9C69-2099-18E5FA19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TINS, TENSS and Transylvania</a:t>
            </a:r>
            <a:endParaRPr lang="en-US"/>
          </a:p>
        </p:txBody>
      </p:sp>
      <p:pic>
        <p:nvPicPr>
          <p:cNvPr id="3" name="Picture 2" descr="A castle on a rock&#10;&#10;AI-generated content may be incorrect.">
            <a:extLst>
              <a:ext uri="{FF2B5EF4-FFF2-40B4-BE49-F238E27FC236}">
                <a16:creationId xmlns:a16="http://schemas.microsoft.com/office/drawing/2014/main" id="{6D8D2F17-7E09-C67A-0023-B3BF01EE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76" y="1428749"/>
            <a:ext cx="7744889" cy="5179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323E44-833D-A873-64C7-C5676841DCF3}"/>
              </a:ext>
            </a:extLst>
          </p:cNvPr>
          <p:cNvSpPr txBox="1"/>
          <p:nvPr/>
        </p:nvSpPr>
        <p:spPr>
          <a:xfrm>
            <a:off x="9126823" y="6008157"/>
            <a:ext cx="2243135" cy="3724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  <a:hlinkClick r:id="rId3"/>
              </a:rPr>
              <a:t>Lonely Planet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343093" y="1364633"/>
            <a:ext cx="8603553" cy="5396385"/>
            <a:chOff x="461596" y="1475470"/>
            <a:chExt cx="6567856" cy="4119540"/>
          </a:xfrm>
        </p:grpSpPr>
        <p:pic>
          <p:nvPicPr>
            <p:cNvPr id="3" name="Picture 2" descr="A white rectangular object with a white border&#10;&#10;AI-generated content may be incorrect.">
              <a:extLst>
                <a:ext uri="{FF2B5EF4-FFF2-40B4-BE49-F238E27FC236}">
                  <a16:creationId xmlns:a16="http://schemas.microsoft.com/office/drawing/2014/main" id="{EB63274E-5326-BE96-1584-BF4E18796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214"/>
            <a:stretch/>
          </p:blipFill>
          <p:spPr>
            <a:xfrm>
              <a:off x="461596" y="1475470"/>
              <a:ext cx="3283928" cy="4119540"/>
            </a:xfrm>
            <a:prstGeom prst="rect">
              <a:avLst/>
            </a:prstGeom>
          </p:spPr>
        </p:pic>
        <p:pic>
          <p:nvPicPr>
            <p:cNvPr id="7" name="Picture 6" descr="A white rectangular object with a white border&#10;&#10;AI-generated content may be incorrect.">
              <a:extLst>
                <a:ext uri="{FF2B5EF4-FFF2-40B4-BE49-F238E27FC236}">
                  <a16:creationId xmlns:a16="http://schemas.microsoft.com/office/drawing/2014/main" id="{EB63274E-5326-BE96-1584-BF4E18796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119" t="113" r="95" b="-113"/>
            <a:stretch/>
          </p:blipFill>
          <p:spPr>
            <a:xfrm>
              <a:off x="3745524" y="1475470"/>
              <a:ext cx="3283928" cy="411954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1AE619-1B08-15F7-D622-4C789F5A2C09}"/>
                  </a:ext>
                </a:extLst>
              </p14:cNvPr>
              <p14:cNvContentPartPr/>
              <p14:nvPr/>
            </p14:nvContentPartPr>
            <p14:xfrm>
              <a:off x="3736016" y="1708172"/>
              <a:ext cx="586602" cy="25004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1AE619-1B08-15F7-D622-4C789F5A2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8011" y="1690157"/>
                <a:ext cx="622612" cy="286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807ABF-EBCC-6BB7-35C2-EFCC97426E3B}"/>
                  </a:ext>
                </a:extLst>
              </p14:cNvPr>
              <p14:cNvContentPartPr/>
              <p14:nvPr/>
            </p14:nvContentPartPr>
            <p14:xfrm>
              <a:off x="2099216" y="1833194"/>
              <a:ext cx="1636800" cy="502480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807ABF-EBCC-6BB7-35C2-EFCC97426E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81217" y="1815194"/>
                <a:ext cx="1672797" cy="5060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366B30-695D-C6E6-8B85-3D32E40CD205}"/>
                  </a:ext>
                </a:extLst>
              </p14:cNvPr>
              <p14:cNvContentPartPr/>
              <p14:nvPr/>
            </p14:nvContentPartPr>
            <p14:xfrm>
              <a:off x="9127905" y="1708171"/>
              <a:ext cx="1818742" cy="135830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366B30-695D-C6E6-8B85-3D32E40CD2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9905" y="1690171"/>
                <a:ext cx="1854742" cy="1394302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latin typeface="Calibri"/>
                <a:ea typeface="Calibri"/>
                <a:cs typeface="Calibri"/>
              </a:rPr>
              <a:t>Make friends with Bonsai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0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200">
                <a:latin typeface="Calibri"/>
                <a:ea typeface="Calibri"/>
                <a:cs typeface="Calibri"/>
              </a:rPr>
              <a:t>Experiment with live sources, vision transforms, visualizers.</a:t>
            </a:r>
            <a:endParaRPr lang="en-US" sz="3200">
              <a:ea typeface="Calibri Light"/>
              <a:cs typeface="Calibri Light"/>
            </a:endParaRPr>
          </a:p>
        </p:txBody>
      </p:sp>
      <p:pic>
        <p:nvPicPr>
          <p:cNvPr id="8" name="Picture 7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6F6783A6-6886-AF02-13EA-D53FF5C6F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78" r="70587" b="51635"/>
          <a:stretch/>
        </p:blipFill>
        <p:spPr>
          <a:xfrm>
            <a:off x="951123" y="1383924"/>
            <a:ext cx="6809088" cy="44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200">
                <a:latin typeface="Calibri"/>
                <a:ea typeface="Calibri"/>
                <a:cs typeface="Calibri"/>
              </a:rPr>
              <a:t>Experiment with live sources, vision transforms, visualizers.</a:t>
            </a:r>
            <a:endParaRPr lang="en-US" sz="3200">
              <a:ea typeface="Calibri Light"/>
              <a:cs typeface="Calibri Light"/>
            </a:endParaRPr>
          </a:p>
        </p:txBody>
      </p:sp>
      <p:pic>
        <p:nvPicPr>
          <p:cNvPr id="7" name="Picture 6" descr="A logo of a camera capture&#10;&#10;AI-generated content may be incorrect.">
            <a:extLst>
              <a:ext uri="{FF2B5EF4-FFF2-40B4-BE49-F238E27FC236}">
                <a16:creationId xmlns:a16="http://schemas.microsoft.com/office/drawing/2014/main" id="{84447B4F-1781-5AA3-0D14-0F22FD1F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691420"/>
            <a:ext cx="1057275" cy="1057275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DF3663-547D-3861-B902-7F005782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1709"/>
            <a:ext cx="8835188" cy="5227782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diagram of a pie chart&#10;&#10;AI-generated content may be incorrect.">
            <a:extLst>
              <a:ext uri="{FF2B5EF4-FFF2-40B4-BE49-F238E27FC236}">
                <a16:creationId xmlns:a16="http://schemas.microsoft.com/office/drawing/2014/main" id="{72E24C7E-E214-DD71-1F86-EB3FE58D8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483" y="3341242"/>
            <a:ext cx="2844581" cy="292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200">
                <a:latin typeface="Calibri"/>
                <a:ea typeface="Calibri"/>
                <a:cs typeface="Calibri"/>
              </a:rPr>
              <a:t>Experiment with live sources, vision transforms, visualizers.</a:t>
            </a:r>
            <a:endParaRPr lang="en-US" sz="3200">
              <a:ea typeface="Calibri Light"/>
              <a:cs typeface="Calibri Light"/>
            </a:endParaRPr>
          </a:p>
        </p:txBody>
      </p:sp>
      <p:pic>
        <p:nvPicPr>
          <p:cNvPr id="7" name="Picture 6" descr="A logo of a camera capture&#10;&#10;AI-generated content may be incorrect.">
            <a:extLst>
              <a:ext uri="{FF2B5EF4-FFF2-40B4-BE49-F238E27FC236}">
                <a16:creationId xmlns:a16="http://schemas.microsoft.com/office/drawing/2014/main" id="{84447B4F-1781-5AA3-0D14-0F22FD1F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691420"/>
            <a:ext cx="1057275" cy="1057275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A6B140-9EE6-648F-AB7F-6B2A8AA0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" t="36" r="-131" b="8907"/>
          <a:stretch/>
        </p:blipFill>
        <p:spPr>
          <a:xfrm>
            <a:off x="2709276" y="1690810"/>
            <a:ext cx="5596163" cy="49437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99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Our task for today: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F338-3926-3BDE-C1B5-ABA636DD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ea typeface="Calibri"/>
                <a:cs typeface="Calibri"/>
              </a:rPr>
              <a:t>Simple "Closed loop" experimental setup:</a:t>
            </a:r>
          </a:p>
          <a:p>
            <a:pPr marL="0" indent="0" algn="ctr">
              <a:buNone/>
            </a:pPr>
            <a:r>
              <a:rPr lang="en-US">
                <a:ea typeface="Calibri"/>
                <a:cs typeface="Calibri"/>
              </a:rPr>
              <a:t> Play sound when mouse is outside its home area. </a:t>
            </a:r>
          </a:p>
        </p:txBody>
      </p:sp>
      <p:pic>
        <p:nvPicPr>
          <p:cNvPr id="4" name="Picture 3" descr="A white box with a mouse inside&#10;&#10;AI-generated content may be incorrect.">
            <a:extLst>
              <a:ext uri="{FF2B5EF4-FFF2-40B4-BE49-F238E27FC236}">
                <a16:creationId xmlns:a16="http://schemas.microsoft.com/office/drawing/2014/main" id="{0E738732-2AFF-9EBE-835B-E1ED8333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4" r="-303"/>
          <a:stretch/>
        </p:blipFill>
        <p:spPr>
          <a:xfrm>
            <a:off x="4311574" y="3016684"/>
            <a:ext cx="3380767" cy="34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The workshop, step by step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F338-3926-3BDE-C1B5-ABA636DD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/>
            <a:r>
              <a:rPr lang="en-US" dirty="0">
                <a:ea typeface="Calibri"/>
                <a:cs typeface="Calibri"/>
              </a:rPr>
              <a:t>Read "mouse in arena" video file.</a:t>
            </a:r>
            <a:endParaRPr lang="en-US" dirty="0"/>
          </a:p>
          <a:p>
            <a:pPr marL="457200" indent="-457200"/>
            <a:r>
              <a:rPr lang="en-US" dirty="0">
                <a:ea typeface="Calibri"/>
                <a:cs typeface="Calibri"/>
              </a:rPr>
              <a:t>Preprocess the video: crop, convert color space.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Detect mouse: threshold,  dilate, find contours, select mouse ROI, extract position</a:t>
            </a:r>
            <a:r>
              <a:rPr lang="en-US" dirty="0" smtClean="0">
                <a:ea typeface="Calibri"/>
                <a:cs typeface="Calibri"/>
              </a:rPr>
              <a:t>.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Group workflow for easy readability</a:t>
            </a:r>
            <a:r>
              <a:rPr lang="en-US" dirty="0" smtClean="0">
                <a:ea typeface="Calibri"/>
                <a:cs typeface="Calibri"/>
              </a:rPr>
              <a:t>.</a:t>
            </a:r>
            <a:endParaRPr lang="en-US" dirty="0">
              <a:ea typeface="Calibri"/>
              <a:cs typeface="Calibri"/>
            </a:endParaRPr>
          </a:p>
          <a:p>
            <a:pPr marL="457200" indent="-457200"/>
            <a:r>
              <a:rPr lang="en-US" dirty="0">
                <a:ea typeface="Calibri"/>
                <a:cs typeface="Calibri"/>
              </a:rPr>
              <a:t>Generate logic for determining whether mouse is outside of home area</a:t>
            </a:r>
            <a:r>
              <a:rPr lang="en-US" dirty="0" smtClean="0">
                <a:ea typeface="Calibri"/>
                <a:cs typeface="Calibri"/>
              </a:rPr>
              <a:t>.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Replace node logic with python transform. </a:t>
            </a:r>
            <a:endParaRPr lang="en-US" dirty="0">
              <a:ea typeface="Calibri"/>
              <a:cs typeface="Calibri"/>
            </a:endParaRPr>
          </a:p>
          <a:p>
            <a:pPr marL="457200" indent="-457200"/>
            <a:r>
              <a:rPr lang="en-US" dirty="0">
                <a:ea typeface="Calibri"/>
                <a:cs typeface="Calibri"/>
              </a:rPr>
              <a:t>Generate a sound when mouse is </a:t>
            </a:r>
            <a:r>
              <a:rPr lang="en-US" dirty="0" smtClean="0">
                <a:ea typeface="Calibri"/>
                <a:cs typeface="Calibri"/>
              </a:rPr>
              <a:t>within the predefined home area.</a:t>
            </a:r>
          </a:p>
          <a:p>
            <a:pPr marL="457200" indent="-457200"/>
            <a:r>
              <a:rPr lang="en-US" dirty="0" smtClean="0">
                <a:ea typeface="Calibri"/>
                <a:cs typeface="Calibri"/>
              </a:rPr>
              <a:t>Save some data.</a:t>
            </a:r>
            <a:endParaRPr lang="en-US" dirty="0">
              <a:ea typeface="Calibri"/>
              <a:cs typeface="Calibri"/>
            </a:endParaRPr>
          </a:p>
          <a:p>
            <a:pPr marL="457200" indent="-457200"/>
            <a:r>
              <a:rPr lang="en-US" dirty="0" smtClean="0">
                <a:ea typeface="Calibri"/>
                <a:cs typeface="Calibri"/>
              </a:rPr>
              <a:t>Discuss </a:t>
            </a:r>
            <a:r>
              <a:rPr lang="en-US" dirty="0">
                <a:ea typeface="Calibri"/>
                <a:cs typeface="Calibri"/>
              </a:rPr>
              <a:t>further development.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5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 Light"/>
                <a:cs typeface="Calibri Light"/>
              </a:rPr>
              <a:t>Read video, preprocess, detect mouse centroid.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30343" y="3316033"/>
            <a:ext cx="10093917" cy="2609279"/>
            <a:chOff x="1048047" y="2593657"/>
            <a:chExt cx="10093917" cy="26092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33315"/>
            <a:stretch/>
          </p:blipFill>
          <p:spPr>
            <a:xfrm>
              <a:off x="1048047" y="2593657"/>
              <a:ext cx="9790985" cy="260927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543032" y="2706624"/>
              <a:ext cx="411480" cy="484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30484" y="3061907"/>
              <a:ext cx="411480" cy="484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62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alibri Light"/>
                <a:cs typeface="Calibri Light"/>
              </a:rPr>
              <a:t>Group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12" y="3390288"/>
            <a:ext cx="3332226" cy="14468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17258" y="3472584"/>
            <a:ext cx="411480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78802" y="3797196"/>
            <a:ext cx="411480" cy="692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7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>
                <a:ea typeface="Calibri"/>
                <a:cs typeface="Calibri"/>
              </a:rPr>
              <a:t>Generate logic for determining whether mouse is outside of home area.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516" t="-10728" r="481" b="10728"/>
          <a:stretch/>
        </p:blipFill>
        <p:spPr>
          <a:xfrm>
            <a:off x="3306070" y="2948940"/>
            <a:ext cx="5579860" cy="26092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43032" y="2706624"/>
            <a:ext cx="411480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7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ea typeface="Calibri"/>
                <a:cs typeface="Calibri"/>
              </a:rPr>
              <a:t>Replace logic with python script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43032" y="2706624"/>
            <a:ext cx="411480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32" y="1668589"/>
            <a:ext cx="7907084" cy="513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B264B-E9D9-158E-804D-37810437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30F4-0F5E-4B86-973A-43C9ED76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TINS – Transylvanian Institute of Neuroscience</a:t>
            </a:r>
            <a:endParaRPr lang="en-US"/>
          </a:p>
        </p:txBody>
      </p:sp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E0718EC-E6EE-E778-5BA6-E098C858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934"/>
            <a:ext cx="12192000" cy="3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5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ea typeface="Calibri"/>
                <a:cs typeface="Calibri"/>
              </a:rPr>
              <a:t>Play sound when mouse is at home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43032" y="2706624"/>
            <a:ext cx="411480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17" y="2921508"/>
            <a:ext cx="8468215" cy="16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ea typeface="Calibri"/>
                <a:cs typeface="Calibri"/>
              </a:rPr>
              <a:t>Save X and Y position over time, together with sound amplitude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43032" y="2706624"/>
            <a:ext cx="411480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83" y="2240280"/>
            <a:ext cx="8000261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ea typeface="Calibri"/>
                <a:cs typeface="Calibri"/>
              </a:rPr>
              <a:t>Save X and Y position over time, together with sound amplitude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43032" y="2706624"/>
            <a:ext cx="411480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4" y="2239327"/>
            <a:ext cx="8713851" cy="37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ea typeface="Calibri"/>
                <a:cs typeface="Calibri"/>
              </a:rPr>
              <a:t>Further developments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43032" y="2706624"/>
            <a:ext cx="411480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FAF338-3926-3BDE-C1B5-ABA636DD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 smtClean="0">
                <a:ea typeface="Calibri"/>
                <a:cs typeface="Calibri"/>
              </a:rPr>
              <a:t>Use a hot source instead of a cold one</a:t>
            </a:r>
          </a:p>
          <a:p>
            <a:pPr marL="457200" indent="-457200"/>
            <a:r>
              <a:rPr lang="en-US" dirty="0" smtClean="0">
                <a:ea typeface="Calibri"/>
                <a:cs typeface="Calibri"/>
              </a:rPr>
              <a:t>Integrate imaging/</a:t>
            </a:r>
            <a:r>
              <a:rPr lang="en-US" dirty="0" err="1" smtClean="0">
                <a:ea typeface="Calibri"/>
                <a:cs typeface="Calibri"/>
              </a:rPr>
              <a:t>ephys</a:t>
            </a:r>
            <a:r>
              <a:rPr lang="en-US" dirty="0" smtClean="0">
                <a:ea typeface="Calibri"/>
                <a:cs typeface="Calibri"/>
              </a:rPr>
              <a:t> data and synchronize it</a:t>
            </a:r>
          </a:p>
          <a:p>
            <a:pPr marL="457200" indent="-457200"/>
            <a:r>
              <a:rPr lang="en-US" dirty="0" smtClean="0">
                <a:ea typeface="Calibri"/>
                <a:cs typeface="Calibri"/>
              </a:rPr>
              <a:t>Trigger audio when neuron X is active</a:t>
            </a:r>
          </a:p>
          <a:p>
            <a:pPr marL="457200" indent="-457200"/>
            <a:r>
              <a:rPr lang="en-US" dirty="0" smtClean="0"/>
              <a:t>Build visual reality environments</a:t>
            </a:r>
          </a:p>
          <a:p>
            <a:pPr marL="457200" indent="-457200"/>
            <a:r>
              <a:rPr lang="en-US" dirty="0" smtClean="0"/>
              <a:t>Integrate </a:t>
            </a:r>
            <a:r>
              <a:rPr lang="en-US" dirty="0" err="1" smtClean="0"/>
              <a:t>DeepLabCut</a:t>
            </a:r>
            <a:r>
              <a:rPr lang="en-US" dirty="0" smtClean="0"/>
              <a:t> or other cool segmentation tools for better animal detection</a:t>
            </a:r>
          </a:p>
          <a:p>
            <a:pPr marL="457200" indent="-457200"/>
            <a:r>
              <a:rPr lang="en-US" dirty="0" smtClean="0"/>
              <a:t>And so on.</a:t>
            </a:r>
            <a:endParaRPr lang="en-US" dirty="0" smtClean="0"/>
          </a:p>
          <a:p>
            <a:pPr marL="457200" indent="-457200"/>
            <a:endParaRPr lang="en-US" dirty="0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579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ea typeface="Calibri"/>
                <a:cs typeface="Calibri"/>
              </a:rPr>
              <a:t>Resources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43032" y="2706624"/>
            <a:ext cx="411480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FAF338-3926-3BDE-C1B5-ABA636DD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/>
            <a:r>
              <a:rPr lang="en-US" dirty="0" smtClean="0">
                <a:ea typeface="Calibri"/>
                <a:cs typeface="Calibri"/>
                <a:hlinkClick r:id="rId2"/>
              </a:rPr>
              <a:t>Bonsai Gallery </a:t>
            </a:r>
            <a:r>
              <a:rPr lang="en-US" dirty="0" smtClean="0">
                <a:ea typeface="Calibri"/>
                <a:cs typeface="Calibri"/>
              </a:rPr>
              <a:t>– also within the GUI</a:t>
            </a:r>
          </a:p>
          <a:p>
            <a:pPr marL="457200" indent="-457200"/>
            <a:r>
              <a:rPr lang="en-US" dirty="0" smtClean="0">
                <a:ea typeface="Calibri"/>
                <a:cs typeface="Calibri"/>
                <a:hlinkClick r:id="rId3"/>
              </a:rPr>
              <a:t>Documentation</a:t>
            </a:r>
            <a:endParaRPr lang="en-US" dirty="0" smtClean="0">
              <a:ea typeface="Calibri"/>
              <a:cs typeface="Calibri"/>
            </a:endParaRPr>
          </a:p>
          <a:p>
            <a:pPr marL="457200" indent="-457200"/>
            <a:r>
              <a:rPr lang="en-US" dirty="0" smtClean="0">
                <a:ea typeface="Calibri"/>
                <a:cs typeface="Calibri"/>
                <a:hlinkClick r:id="rId4"/>
              </a:rPr>
              <a:t>Git</a:t>
            </a:r>
            <a:r>
              <a:rPr lang="en-US" dirty="0" smtClean="0">
                <a:ea typeface="Calibri"/>
                <a:cs typeface="Calibri"/>
                <a:hlinkClick r:id="rId4"/>
              </a:rPr>
              <a:t>Hub forum</a:t>
            </a:r>
            <a:endParaRPr lang="en-US" dirty="0" smtClean="0">
              <a:ea typeface="Calibri"/>
              <a:cs typeface="Calibri"/>
            </a:endParaRPr>
          </a:p>
          <a:p>
            <a:pPr marL="457200" indent="-457200"/>
            <a:r>
              <a:rPr lang="en-US" dirty="0" smtClean="0">
                <a:cs typeface="Calibri"/>
                <a:hlinkClick r:id="rId5"/>
              </a:rPr>
              <a:t>Public Discord server</a:t>
            </a:r>
            <a:endParaRPr lang="en-US" dirty="0" smtClean="0">
              <a:cs typeface="Calibri"/>
            </a:endParaRPr>
          </a:p>
          <a:p>
            <a:pPr marL="457200" indent="-457200"/>
            <a:r>
              <a:rPr lang="en-US" dirty="0">
                <a:ea typeface="Calibri"/>
                <a:cs typeface="Calibri"/>
                <a:hlinkClick r:id="rId6"/>
              </a:rPr>
              <a:t>Learning </a:t>
            </a:r>
            <a:r>
              <a:rPr lang="en-US" dirty="0" smtClean="0">
                <a:ea typeface="Calibri"/>
                <a:cs typeface="Calibri"/>
                <a:hlinkClick r:id="rId6"/>
              </a:rPr>
              <a:t>resources</a:t>
            </a:r>
            <a:endParaRPr lang="en-US" dirty="0">
              <a:ea typeface="Calibri"/>
              <a:cs typeface="Calibri"/>
            </a:endParaRPr>
          </a:p>
          <a:p>
            <a:pPr marL="457200" indent="-457200"/>
            <a:endParaRPr lang="en-US" dirty="0" smtClean="0">
              <a:ea typeface="Calibri"/>
              <a:cs typeface="Calibri"/>
            </a:endParaRPr>
          </a:p>
          <a:p>
            <a:pPr marL="457200" indent="-457200"/>
            <a:endParaRPr lang="en-US" dirty="0">
              <a:ea typeface="Calibri"/>
              <a:cs typeface="Calibri"/>
            </a:endParaRPr>
          </a:p>
          <a:p>
            <a:pPr marL="457200" indent="-457200"/>
            <a:endParaRPr lang="en-US" dirty="0">
              <a:ea typeface="Calibri"/>
              <a:cs typeface="Calibri"/>
            </a:endParaRPr>
          </a:p>
          <a:p>
            <a:pPr marL="457200" indent="-457200"/>
            <a:r>
              <a:rPr lang="en-US" dirty="0" smtClean="0">
                <a:ea typeface="Calibri"/>
                <a:cs typeface="Calibri"/>
              </a:rPr>
              <a:t>Goncalo Lopez </a:t>
            </a:r>
          </a:p>
          <a:p>
            <a:pPr marL="457200" indent="-457200"/>
            <a:r>
              <a:rPr lang="en-US" dirty="0" smtClean="0">
                <a:ea typeface="Calibri"/>
                <a:cs typeface="Calibri"/>
              </a:rPr>
              <a:t>Nacho Sanguinetti</a:t>
            </a:r>
          </a:p>
          <a:p>
            <a:pPr marL="457200" indent="-457200"/>
            <a:r>
              <a:rPr lang="en-US" dirty="0" smtClean="0">
                <a:ea typeface="Calibri"/>
                <a:cs typeface="Calibri"/>
              </a:rPr>
              <a:t>Mateusz </a:t>
            </a:r>
            <a:r>
              <a:rPr lang="en-US" dirty="0" err="1" smtClean="0">
                <a:ea typeface="Calibri"/>
                <a:cs typeface="Calibri"/>
              </a:rPr>
              <a:t>Kostecki</a:t>
            </a:r>
            <a:endParaRPr lang="en-US" dirty="0" smtClean="0"/>
          </a:p>
          <a:p>
            <a:pPr marL="457200" indent="-457200"/>
            <a:endParaRPr lang="en-US" dirty="0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368" y="4709160"/>
            <a:ext cx="3346704" cy="1467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308D-4068-E410-172B-3D6E48BD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ea typeface="Calibri"/>
                <a:cs typeface="Calibri"/>
              </a:rPr>
              <a:t>Resources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43032" y="2706624"/>
            <a:ext cx="411480" cy="484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FAF338-3926-3BDE-C1B5-ABA636DD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/>
            <a:r>
              <a:rPr lang="en-US" dirty="0" smtClean="0">
                <a:ea typeface="Calibri"/>
                <a:cs typeface="Calibri"/>
                <a:hlinkClick r:id="rId2"/>
              </a:rPr>
              <a:t>Bonsai Gallery </a:t>
            </a:r>
            <a:r>
              <a:rPr lang="en-US" dirty="0" smtClean="0">
                <a:ea typeface="Calibri"/>
                <a:cs typeface="Calibri"/>
              </a:rPr>
              <a:t>– also within the GUI</a:t>
            </a:r>
          </a:p>
          <a:p>
            <a:pPr marL="457200" indent="-457200"/>
            <a:r>
              <a:rPr lang="en-US" dirty="0" smtClean="0">
                <a:ea typeface="Calibri"/>
                <a:cs typeface="Calibri"/>
                <a:hlinkClick r:id="rId3"/>
              </a:rPr>
              <a:t>Documentation</a:t>
            </a:r>
            <a:endParaRPr lang="en-US" dirty="0" smtClean="0">
              <a:ea typeface="Calibri"/>
              <a:cs typeface="Calibri"/>
            </a:endParaRPr>
          </a:p>
          <a:p>
            <a:pPr marL="457200" indent="-457200"/>
            <a:r>
              <a:rPr lang="en-US" dirty="0" smtClean="0">
                <a:ea typeface="Calibri"/>
                <a:cs typeface="Calibri"/>
                <a:hlinkClick r:id="rId4"/>
              </a:rPr>
              <a:t>Git</a:t>
            </a:r>
            <a:r>
              <a:rPr lang="en-US" dirty="0" smtClean="0">
                <a:ea typeface="Calibri"/>
                <a:cs typeface="Calibri"/>
                <a:hlinkClick r:id="rId4"/>
              </a:rPr>
              <a:t>Hub forum</a:t>
            </a:r>
            <a:endParaRPr lang="en-US" dirty="0" smtClean="0">
              <a:ea typeface="Calibri"/>
              <a:cs typeface="Calibri"/>
            </a:endParaRPr>
          </a:p>
          <a:p>
            <a:pPr marL="457200" indent="-457200"/>
            <a:r>
              <a:rPr lang="en-US" dirty="0" smtClean="0">
                <a:cs typeface="Calibri"/>
                <a:hlinkClick r:id="rId5"/>
              </a:rPr>
              <a:t>Public Discord server</a:t>
            </a:r>
            <a:endParaRPr lang="en-US" dirty="0" smtClean="0">
              <a:cs typeface="Calibri"/>
            </a:endParaRPr>
          </a:p>
          <a:p>
            <a:pPr marL="457200" indent="-457200"/>
            <a:r>
              <a:rPr lang="en-US" dirty="0">
                <a:ea typeface="Calibri"/>
                <a:cs typeface="Calibri"/>
                <a:hlinkClick r:id="rId6"/>
              </a:rPr>
              <a:t>Learning </a:t>
            </a:r>
            <a:r>
              <a:rPr lang="en-US" dirty="0" smtClean="0">
                <a:ea typeface="Calibri"/>
                <a:cs typeface="Calibri"/>
                <a:hlinkClick r:id="rId6"/>
              </a:rPr>
              <a:t>resources</a:t>
            </a:r>
            <a:endParaRPr lang="en-US" dirty="0">
              <a:ea typeface="Calibri"/>
              <a:cs typeface="Calibri"/>
            </a:endParaRPr>
          </a:p>
          <a:p>
            <a:pPr marL="457200" indent="-457200"/>
            <a:endParaRPr lang="en-US" dirty="0" smtClean="0">
              <a:ea typeface="Calibri"/>
              <a:cs typeface="Calibri"/>
            </a:endParaRPr>
          </a:p>
          <a:p>
            <a:pPr marL="457200" indent="-457200"/>
            <a:endParaRPr lang="en-US" dirty="0">
              <a:ea typeface="Calibri"/>
              <a:cs typeface="Calibri"/>
            </a:endParaRPr>
          </a:p>
          <a:p>
            <a:pPr marL="457200" indent="-457200"/>
            <a:endParaRPr lang="en-US" dirty="0">
              <a:ea typeface="Calibri"/>
              <a:cs typeface="Calibri"/>
            </a:endParaRPr>
          </a:p>
          <a:p>
            <a:pPr marL="457200" indent="-457200"/>
            <a:r>
              <a:rPr lang="en-US" dirty="0" smtClean="0">
                <a:ea typeface="Calibri"/>
                <a:cs typeface="Calibri"/>
              </a:rPr>
              <a:t>Goncalo Lopez </a:t>
            </a:r>
          </a:p>
          <a:p>
            <a:pPr marL="457200" indent="-457200"/>
            <a:r>
              <a:rPr lang="en-US" dirty="0" smtClean="0">
                <a:ea typeface="Calibri"/>
                <a:cs typeface="Calibri"/>
              </a:rPr>
              <a:t>Nacho Sanguinetti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Mateusz </a:t>
            </a:r>
            <a:r>
              <a:rPr lang="en-US" dirty="0" err="1">
                <a:ea typeface="Calibri"/>
                <a:cs typeface="Calibri"/>
              </a:rPr>
              <a:t>Kostecki</a:t>
            </a:r>
            <a:endParaRPr lang="en-US" dirty="0" smtClean="0"/>
          </a:p>
          <a:p>
            <a:pPr marL="457200" indent="-457200"/>
            <a:endParaRPr lang="en-US" dirty="0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88" y="3593592"/>
            <a:ext cx="2373059" cy="2373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32" y="3589211"/>
            <a:ext cx="2377440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0"/>
          <a:stretch/>
        </p:blipFill>
        <p:spPr>
          <a:xfrm>
            <a:off x="6776369" y="3593974"/>
            <a:ext cx="2377440" cy="23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55EA3-0D72-E33C-68A7-7A0768DE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C673-88D1-89B6-94CD-BF136C90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TINS – Transylvanian Institute of Neuroscience</a:t>
            </a:r>
            <a:endParaRPr lang="en-US"/>
          </a:p>
        </p:txBody>
      </p:sp>
      <p:pic>
        <p:nvPicPr>
          <p:cNvPr id="5" name="Picture 4" descr="A collage of images and pictures of a mouse&#10;&#10;AI-generated content may be incorrect.">
            <a:extLst>
              <a:ext uri="{FF2B5EF4-FFF2-40B4-BE49-F238E27FC236}">
                <a16:creationId xmlns:a16="http://schemas.microsoft.com/office/drawing/2014/main" id="{46CF13E5-EDCE-91EB-D562-6035E10C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454"/>
            <a:ext cx="12192000" cy="57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D0222-04D8-2324-1524-A1894A294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5635-0D81-39FB-F4AD-81BA7526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TENSS – Transylvanian Experimental Neuroscience Summer School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2" y="3036274"/>
            <a:ext cx="4677508" cy="3118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314" y="3036273"/>
            <a:ext cx="4677512" cy="3118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61856" y="3555997"/>
            <a:ext cx="3118342" cy="2078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5464" y="2649180"/>
            <a:ext cx="126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Microscopy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7050" y="2643436"/>
            <a:ext cx="183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Electrophysiology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14638" y="2640387"/>
            <a:ext cx="10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D0222-04D8-2324-1524-A1894A294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5635-0D81-39FB-F4AD-81BA7526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TENSS – Transylvanian Experimental Neuroscience Summer School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2" y="3036274"/>
            <a:ext cx="4677508" cy="3118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314" y="3036273"/>
            <a:ext cx="4677512" cy="3118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61856" y="3555997"/>
            <a:ext cx="3118342" cy="2078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3506" y="264343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6289" y="2643436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98908" y="2642284"/>
            <a:ext cx="182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Sleep deprivation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2" y="3039968"/>
            <a:ext cx="4677508" cy="3118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23" y="3036273"/>
            <a:ext cx="4696133" cy="3118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7" t="-122" r="16366" b="482"/>
          <a:stretch/>
        </p:blipFill>
        <p:spPr>
          <a:xfrm>
            <a:off x="9861176" y="3039663"/>
            <a:ext cx="2099299" cy="31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5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D0222-04D8-2324-1524-A1894A294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21" y="0"/>
            <a:ext cx="7962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2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107E9-4491-8719-9689-1EA9BF9B2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C1FF20F-1FC8-44D7-80F2-F7EC4303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Behavior?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C4345D-5267-E73D-6DD1-8F093F49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579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 “The total movements made by the intact animal” (</a:t>
            </a:r>
            <a:r>
              <a:rPr lang="en-US" dirty="0">
                <a:hlinkClick r:id="rId2"/>
              </a:rPr>
              <a:t>Tinbergen, 1955</a:t>
            </a:r>
            <a:r>
              <a:rPr lang="en-US" dirty="0"/>
              <a:t>).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/>
              <a:t>“Behavior is the internally coordinated responses (actions or inactions) of whole living organisms (individuals or groups) to internal and/or external stimuli, excluding responses more easily understood as developmental changes” (</a:t>
            </a:r>
            <a:r>
              <a:rPr lang="en-US" dirty="0">
                <a:hlinkClick r:id="rId2"/>
              </a:rPr>
              <a:t>Levitis et al., 2009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 “</a:t>
            </a:r>
            <a:r>
              <a:rPr lang="en-US" dirty="0">
                <a:solidFill>
                  <a:srgbClr val="222222"/>
                </a:solidFill>
                <a:ea typeface="Calibri" panose="020F0502020204030204"/>
                <a:cs typeface="Calibri" panose="020F0502020204030204"/>
              </a:rPr>
              <a:t>Behavior is a unifying organismal process where genes, neural function, anatomy and environment converge and interrelate.</a:t>
            </a:r>
            <a:r>
              <a:rPr lang="en-US" dirty="0">
                <a:ea typeface="Calibri" panose="020F0502020204030204"/>
                <a:cs typeface="Calibri" panose="020F0502020204030204"/>
              </a:rPr>
              <a:t>”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Animal behavior is the macroscopic expression of neural activity, implemented by muscular and glandular contractions acting on the body “plant” and resulting in egocentric and </a:t>
            </a:r>
            <a:r>
              <a:rPr lang="en-US" dirty="0" err="1">
                <a:ea typeface="+mn-lt"/>
                <a:cs typeface="+mn-lt"/>
              </a:rPr>
              <a:t>allocentric</a:t>
            </a:r>
            <a:r>
              <a:rPr lang="en-US" dirty="0">
                <a:ea typeface="+mn-lt"/>
                <a:cs typeface="+mn-lt"/>
              </a:rPr>
              <a:t> changes of the animal in an organized temporal sequence.</a:t>
            </a:r>
            <a:r>
              <a:rPr lang="en-US" dirty="0">
                <a:ea typeface="Calibri" panose="020F0502020204030204"/>
                <a:cs typeface="Calibri" panose="020F0502020204030204"/>
              </a:rPr>
              <a:t> (</a:t>
            </a:r>
            <a:r>
              <a:rPr lang="en-US" dirty="0">
                <a:ea typeface="Calibri" panose="020F0502020204030204"/>
                <a:cs typeface="Calibri" panose="020F0502020204030204"/>
                <a:hlinkClick r:id="rId3"/>
              </a:rPr>
              <a:t>Gomez-Marin et al., 2014</a:t>
            </a:r>
            <a:r>
              <a:rPr lang="en-US" dirty="0">
                <a:ea typeface="Calibri" panose="020F0502020204030204"/>
                <a:cs typeface="Calibri" panose="020F0502020204030204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009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617</Words>
  <Application>Microsoft Office PowerPoint</Application>
  <PresentationFormat>Widescreen</PresentationFormat>
  <Paragraphs>112</Paragraphs>
  <Slides>45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Behavioral tracking and control using Bonsai</vt:lpstr>
      <vt:lpstr>TINS, TENSS and Transylvania</vt:lpstr>
      <vt:lpstr>TINS, TENSS and Transylvania</vt:lpstr>
      <vt:lpstr>TINS – Transylvanian Institute of Neuroscience</vt:lpstr>
      <vt:lpstr>TINS – Transylvanian Institute of Neuroscience</vt:lpstr>
      <vt:lpstr>TENSS – Transylvanian Experimental Neuroscience Summer School</vt:lpstr>
      <vt:lpstr>TENSS – Transylvanian Experimental Neuroscience Summer School</vt:lpstr>
      <vt:lpstr>PowerPoint Presentation</vt:lpstr>
      <vt:lpstr>What is Behavior?</vt:lpstr>
      <vt:lpstr>Why study behavior?</vt:lpstr>
      <vt:lpstr>What does behavior “look” like?</vt:lpstr>
      <vt:lpstr>Neuroscience needs behavior</vt:lpstr>
      <vt:lpstr>But behavior needs to be appropriate</vt:lpstr>
      <vt:lpstr>But behavior needs to be appropriate</vt:lpstr>
      <vt:lpstr>And we compromise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friends with Bonsai </vt:lpstr>
      <vt:lpstr>Make friends with Bonsai </vt:lpstr>
      <vt:lpstr>Experiment with live sources, vision transforms, visualizers.</vt:lpstr>
      <vt:lpstr>Experiment with live sources, vision transforms, visualizers.</vt:lpstr>
      <vt:lpstr>Experiment with live sources, vision transforms, visualizers.</vt:lpstr>
      <vt:lpstr>Our task for today:</vt:lpstr>
      <vt:lpstr>The workshop, step by step </vt:lpstr>
      <vt:lpstr>Read video, preprocess, detect mouse centroid.</vt:lpstr>
      <vt:lpstr>Group workflow</vt:lpstr>
      <vt:lpstr>Generate logic for determining whether mouse is outside of home area.</vt:lpstr>
      <vt:lpstr>Replace logic with python script</vt:lpstr>
      <vt:lpstr>Play sound when mouse is at home</vt:lpstr>
      <vt:lpstr>Save X and Y position over time, together with sound amplitude</vt:lpstr>
      <vt:lpstr>Save X and Y position over time, together with sound amplitude</vt:lpstr>
      <vt:lpstr>Further developments</vt:lpstr>
      <vt:lpstr>Resources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tracking and control using Bonsai</dc:title>
  <dc:creator>Adriana Nagy-Dabacan</dc:creator>
  <cp:lastModifiedBy>AdriD</cp:lastModifiedBy>
  <cp:revision>22</cp:revision>
  <dcterms:created xsi:type="dcterms:W3CDTF">2025-01-16T08:11:30Z</dcterms:created>
  <dcterms:modified xsi:type="dcterms:W3CDTF">2025-01-31T00:01:18Z</dcterms:modified>
</cp:coreProperties>
</file>